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8" r:id="rId2"/>
  </p:sldMasterIdLst>
  <p:notesMasterIdLst>
    <p:notesMasterId r:id="rId23"/>
  </p:notesMasterIdLst>
  <p:sldIdLst>
    <p:sldId id="376" r:id="rId3"/>
    <p:sldId id="257" r:id="rId4"/>
    <p:sldId id="260" r:id="rId5"/>
    <p:sldId id="264" r:id="rId6"/>
    <p:sldId id="387" r:id="rId7"/>
    <p:sldId id="366" r:id="rId8"/>
    <p:sldId id="370" r:id="rId9"/>
    <p:sldId id="276" r:id="rId10"/>
    <p:sldId id="367" r:id="rId11"/>
    <p:sldId id="389" r:id="rId12"/>
    <p:sldId id="369" r:id="rId13"/>
    <p:sldId id="379" r:id="rId14"/>
    <p:sldId id="372" r:id="rId15"/>
    <p:sldId id="374" r:id="rId16"/>
    <p:sldId id="381" r:id="rId17"/>
    <p:sldId id="386" r:id="rId18"/>
    <p:sldId id="373" r:id="rId19"/>
    <p:sldId id="375" r:id="rId20"/>
    <p:sldId id="383" r:id="rId21"/>
    <p:sldId id="3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29"/>
  </p:normalViewPr>
  <p:slideViewPr>
    <p:cSldViewPr snapToGrid="0">
      <p:cViewPr varScale="1">
        <p:scale>
          <a:sx n="93" d="100"/>
          <a:sy n="93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Trust</a:t>
            </a:r>
            <a:r>
              <a:rPr lang="en-US" b="1" baseline="0"/>
              <a:t> Intermediation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3-EE4A-8C77-91F44EF8D40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3-EE4A-8C77-91F44EF8D40A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3-EE4A-8C77-91F44EF8D4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3-EE4A-8C77-91F44EF8D40A}"/>
              </c:ext>
            </c:extLst>
          </c:dPt>
          <c:cat>
            <c:strRef>
              <c:f>Sheet1!$A$1:$A$4</c:f>
              <c:strCache>
                <c:ptCount val="4"/>
                <c:pt idx="0">
                  <c:v>Verify</c:v>
                </c:pt>
                <c:pt idx="1">
                  <c:v>Verify</c:v>
                </c:pt>
                <c:pt idx="2">
                  <c:v>Validate</c:v>
                </c:pt>
                <c:pt idx="3">
                  <c:v>Record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F73-EE4A-8C77-91F44EF8D4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5-6949-A65D-299A405A5626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5-6949-A65D-299A405A5626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E5-6949-A65D-299A405A56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1E5-6949-A65D-299A405A5626}"/>
              </c:ext>
            </c:extLst>
          </c:dPt>
          <c:cat>
            <c:strRef>
              <c:f>Sheet1!$A$1:$A$4</c:f>
              <c:strCache>
                <c:ptCount val="4"/>
                <c:pt idx="0">
                  <c:v>Verify</c:v>
                </c:pt>
                <c:pt idx="1">
                  <c:v>Verify</c:v>
                </c:pt>
                <c:pt idx="2">
                  <c:v>Validate</c:v>
                </c:pt>
                <c:pt idx="3">
                  <c:v>Record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E5-6949-A65D-299A405A5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95FF8-FBBD-564B-9B27-0586E37C54E2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7B7D6-FDB0-6043-8C89-1D522081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7B7D6-FDB0-6043-8C89-1D5220819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41364699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41364699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Thie art in the powerpoint should be shown.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2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237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1"/>
          <p:cNvSpPr txBox="1">
            <a:spLocks noGrp="1"/>
          </p:cNvSpPr>
          <p:nvPr>
            <p:ph type="body" idx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68" y="5367528"/>
            <a:ext cx="3249261" cy="50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91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0" y="0"/>
            <a:ext cx="1218895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639" y="152401"/>
            <a:ext cx="3249261" cy="50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710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67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203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859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195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9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705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037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936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157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440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77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0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4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8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Bina Ramamurthy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B474C-1540-3C46-AF01-72DECB5C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8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Bina Ramamurthy 2025</a:t>
            </a:r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612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inkedin.com/in/bina-ramamurthy/" TargetMode="External"/><Relationship Id="rId4" Type="http://schemas.openxmlformats.org/officeDocument/2006/relationships/hyperlink" Target="https://www.manning.com/books/blockchain-in-acti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sf.gov/" TargetMode="External"/><Relationship Id="rId3" Type="http://schemas.openxmlformats.org/officeDocument/2006/relationships/hyperlink" Target="https://www.coursera.org/specializations/blockchain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hyperlink" Target="https://www.manning.com/books/blockchain-in-action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bitcoin.pdf" TargetMode="External"/><Relationship Id="rId2" Type="http://schemas.openxmlformats.org/officeDocument/2006/relationships/hyperlink" Target="https://www.bankless.com/read/the-secs-project-crypto-is-uniquely-bullish-ethere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blockchain-in-action" TargetMode="External"/><Relationship Id="rId5" Type="http://schemas.openxmlformats.org/officeDocument/2006/relationships/hyperlink" Target="https://www.worldscientific.com/worldscibooks/10.1142/12818" TargetMode="External"/><Relationship Id="rId4" Type="http://schemas.openxmlformats.org/officeDocument/2006/relationships/hyperlink" Target="https://www.certik.com/resources/blog/hack3d-the-web3-security-report-202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"/>
          <p:cNvSpPr txBox="1">
            <a:spLocks noGrp="1"/>
          </p:cNvSpPr>
          <p:nvPr>
            <p:ph type="body" idx="1"/>
          </p:nvPr>
        </p:nvSpPr>
        <p:spPr>
          <a:xfrm>
            <a:off x="548641" y="1394942"/>
            <a:ext cx="6183629" cy="377093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</a:rPr>
              <a:t>    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RAMAMURTHY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©2025, ALL RIGHTS RESERVED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Fulbright Scholar 2025-26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Manning author: </a:t>
            </a:r>
            <a:r>
              <a:rPr lang="en-US" sz="1400" b="1" u="sng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 in action</a:t>
            </a:r>
            <a:endParaRPr sz="1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PROGRAM DIRECTOR, DATA-INTENSIVE COMPUTING PROGRAM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COURSERA INSTRUCTOR (Blockchain, DeFi)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DIRECTOR, BLOCKCHAIN THINKLAB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HTTP://WW.CSE.BUFFALO.EDU/FACULTY/BINA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COMPUTER SCIENCE AND ENGINEERING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Wallet Address (Ethereum): bina.eth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https://www.linkedin.com/in/</a:t>
            </a:r>
            <a:r>
              <a:rPr lang="en-US" sz="1400" b="1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bina-ramamurthy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</a:t>
            </a:r>
            <a:endParaRPr lang="en-US" sz="1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4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21" name="Google Shape;321;p1"/>
          <p:cNvSpPr txBox="1">
            <a:spLocks noGrp="1"/>
          </p:cNvSpPr>
          <p:nvPr>
            <p:ph type="ctrTitle"/>
          </p:nvPr>
        </p:nvSpPr>
        <p:spPr>
          <a:xfrm>
            <a:off x="548641" y="311287"/>
            <a:ext cx="10619233" cy="123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dirty="0"/>
              <a:t>Blockchain Security Challenges and Solutions</a:t>
            </a:r>
            <a:br>
              <a:rPr lang="en-US" b="0" dirty="0"/>
            </a:b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560C-DDC3-75BD-8986-ABE5F91B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Risk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F93B-10E6-7A62-654F-3F0AB0CB6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A2046-1A6B-7ADB-7D44-3BD79E56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5361" y="1639833"/>
            <a:ext cx="6805750" cy="48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919A-3BF9-0A71-B293-D26C2C36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D5FB7-C375-DDEF-AB2C-5CA79119C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challenges exists at various levels of the blockchain stack.</a:t>
            </a:r>
          </a:p>
          <a:p>
            <a:r>
              <a:rPr lang="en-US" dirty="0"/>
              <a:t>User level </a:t>
            </a:r>
          </a:p>
          <a:p>
            <a:r>
              <a:rPr lang="en-US" b="1" dirty="0"/>
              <a:t>Wallet level</a:t>
            </a:r>
          </a:p>
          <a:p>
            <a:r>
              <a:rPr lang="en-US" dirty="0"/>
              <a:t>Application level</a:t>
            </a:r>
          </a:p>
          <a:p>
            <a:r>
              <a:rPr lang="en-US" b="1" dirty="0"/>
              <a:t>Smart contract level</a:t>
            </a:r>
          </a:p>
          <a:p>
            <a:r>
              <a:rPr lang="en-US" dirty="0"/>
              <a:t>Protocol level : Consensus</a:t>
            </a:r>
          </a:p>
        </p:txBody>
      </p:sp>
    </p:spTree>
    <p:extLst>
      <p:ext uri="{BB962C8B-B14F-4D97-AF65-F5344CB8AC3E}">
        <p14:creationId xmlns:p14="http://schemas.microsoft.com/office/powerpoint/2010/main" val="15699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79ED-8648-7FD3-A7E7-B562E1C5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Wallet Artifacts (software wallet)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6BFAB-DA4A-2520-B16D-5B77C776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software wallet has </a:t>
            </a:r>
            <a:r>
              <a:rPr lang="en-US" b="1" dirty="0"/>
              <a:t>cryptographically generated </a:t>
            </a:r>
            <a:r>
              <a:rPr lang="en-US" dirty="0"/>
              <a:t>items called accounts, and it has a strong foundation in cryptography. </a:t>
            </a:r>
          </a:p>
          <a:p>
            <a:r>
              <a:rPr lang="en-US" dirty="0"/>
              <a:t>It connects to </a:t>
            </a:r>
            <a:r>
              <a:rPr lang="en-US" b="1" dirty="0"/>
              <a:t>blockchain networks</a:t>
            </a:r>
            <a:r>
              <a:rPr lang="en-US" dirty="0"/>
              <a:t> (recall it is portal or entry point to the blockchain networks)</a:t>
            </a:r>
          </a:p>
          <a:p>
            <a:pPr marL="152396" indent="0">
              <a:buNone/>
            </a:pPr>
            <a:r>
              <a:rPr lang="en-US" dirty="0"/>
              <a:t>It has: </a:t>
            </a:r>
          </a:p>
          <a:p>
            <a:r>
              <a:rPr lang="en-US" dirty="0"/>
              <a:t>Accounts: accounts identified by </a:t>
            </a:r>
            <a:r>
              <a:rPr lang="en-US" b="1" dirty="0"/>
              <a:t>account numbers </a:t>
            </a:r>
            <a:r>
              <a:rPr lang="en-US" dirty="0"/>
              <a:t>or decentralized identifiers (DeIDs)</a:t>
            </a:r>
          </a:p>
          <a:p>
            <a:r>
              <a:rPr lang="en-US" dirty="0"/>
              <a:t>Each account has a </a:t>
            </a:r>
            <a:r>
              <a:rPr lang="en-US" b="1" dirty="0"/>
              <a:t>balance</a:t>
            </a:r>
            <a:r>
              <a:rPr lang="en-US" dirty="0"/>
              <a:t> of cryptocurrency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User specified </a:t>
            </a:r>
            <a:r>
              <a:rPr lang="en-US" b="1" dirty="0"/>
              <a:t>password</a:t>
            </a:r>
            <a:r>
              <a:rPr lang="en-US" dirty="0"/>
              <a:t> to lock the wallet</a:t>
            </a:r>
          </a:p>
          <a:p>
            <a:r>
              <a:rPr lang="en-US" dirty="0"/>
              <a:t>Each account has underlying </a:t>
            </a:r>
            <a:r>
              <a:rPr lang="en-US" b="1" dirty="0"/>
              <a:t>private key </a:t>
            </a:r>
            <a:r>
              <a:rPr lang="en-US" dirty="0"/>
              <a:t>and public key (key-pair cryptography)</a:t>
            </a:r>
          </a:p>
          <a:p>
            <a:r>
              <a:rPr lang="en-US" b="1" dirty="0"/>
              <a:t>Secret recovery phrase </a:t>
            </a:r>
            <a:r>
              <a:rPr lang="en-US" dirty="0"/>
              <a:t>to generate, regenerate and recover a wallet.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38ACBD-16D4-3BB8-4B41-0DB3B73DC12B}"/>
              </a:ext>
            </a:extLst>
          </p:cNvPr>
          <p:cNvSpPr/>
          <p:nvPr/>
        </p:nvSpPr>
        <p:spPr>
          <a:xfrm>
            <a:off x="128835" y="4215979"/>
            <a:ext cx="11360799" cy="200437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FEFB-8F33-F9F9-3C20-36D66ACA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Wallet Security 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459EC-ADE9-65A9-132E-D42244E3F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9833"/>
            <a:ext cx="11360800" cy="4820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are some important practical challenges: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It is a </a:t>
            </a:r>
            <a:r>
              <a:rPr lang="en-US" b="1" dirty="0"/>
              <a:t>self-custody</a:t>
            </a:r>
            <a:r>
              <a:rPr lang="en-US" dirty="0"/>
              <a:t> wallet: you install it, you generate its account numbers and manage their balances. 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You set the wallet </a:t>
            </a:r>
            <a:r>
              <a:rPr lang="en-US" b="1" dirty="0"/>
              <a:t>password</a:t>
            </a:r>
            <a:r>
              <a:rPr lang="en-US" dirty="0"/>
              <a:t> that you will have to remember and recall. There is no “central” authority that can resend the password information.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There is a </a:t>
            </a:r>
            <a:r>
              <a:rPr lang="en-US" b="1" dirty="0"/>
              <a:t>secret recovery phrase </a:t>
            </a:r>
            <a:r>
              <a:rPr lang="en-US" dirty="0"/>
              <a:t>(of 12 words for Ethereum) that can be used to repopulate/ regenerate the wallet if you forget the password. 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Wallet has the </a:t>
            </a:r>
            <a:r>
              <a:rPr lang="en-US" b="1" dirty="0"/>
              <a:t>private keys </a:t>
            </a:r>
            <a:r>
              <a:rPr lang="en-US" dirty="0"/>
              <a:t>of the accounts, and these keys must be secured. If you give away the private key of an account, the account may be compromised.</a:t>
            </a:r>
          </a:p>
          <a:p>
            <a:pPr marL="152396" indent="0">
              <a:buNone/>
            </a:pPr>
            <a:r>
              <a:rPr lang="en-US" dirty="0"/>
              <a:t>39% of fraudulent loss</a:t>
            </a:r>
            <a:r>
              <a:rPr lang="en-US" baseline="30000" dirty="0"/>
              <a:t>3</a:t>
            </a:r>
            <a:r>
              <a:rPr lang="en-US" dirty="0"/>
              <a:t> is due to phishing attacks for private keys or recovery phrase.</a:t>
            </a:r>
          </a:p>
        </p:txBody>
      </p:sp>
    </p:spTree>
    <p:extLst>
      <p:ext uri="{BB962C8B-B14F-4D97-AF65-F5344CB8AC3E}">
        <p14:creationId xmlns:p14="http://schemas.microsoft.com/office/powerpoint/2010/main" val="263264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97-35C2-7928-6143-4DC6E94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Wallet security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A2743-3973-BA98-7812-1FC0918BF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Now you have/know about 4 items of a wallet: account number, </a:t>
            </a:r>
            <a:r>
              <a:rPr lang="en-US" b="1" dirty="0"/>
              <a:t>password, secret recovery phrase, and private keys.</a:t>
            </a:r>
          </a:p>
          <a:p>
            <a:pPr marL="152396" indent="0">
              <a:buNone/>
            </a:pPr>
            <a:endParaRPr lang="en-US" b="1" dirty="0"/>
          </a:p>
          <a:p>
            <a:r>
              <a:rPr lang="en-US" dirty="0"/>
              <a:t>You can give the account number to anyone if they need it. This may be to transact with you. 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You set the password, and do not give way the password. If you forget the password to a wallet, you can “regenerate” the wallet using secret recovery phrase and reset a new password. But if you cannot recall the secret recovery phrase, </a:t>
            </a:r>
            <a:r>
              <a:rPr lang="en-US" b="1" dirty="0"/>
              <a:t>your wallet and its contents are lost forever.</a:t>
            </a:r>
          </a:p>
          <a:p>
            <a:pPr marL="152396" indent="0">
              <a:buNone/>
            </a:pPr>
            <a:endParaRPr lang="en-US" b="1" dirty="0"/>
          </a:p>
          <a:p>
            <a:r>
              <a:rPr lang="en-US" dirty="0"/>
              <a:t>Secret recovery phrase is an inherent and defining property of a wallet. Created cryptographically. Do not give away to anybody or embed the secret key phrase in code.</a:t>
            </a:r>
          </a:p>
          <a:p>
            <a:pPr marL="152396" indent="0">
              <a:buNone/>
            </a:pP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85AFDA-EAF9-FDA4-5A05-473B025C9D1A}"/>
              </a:ext>
            </a:extLst>
          </p:cNvPr>
          <p:cNvSpPr/>
          <p:nvPr/>
        </p:nvSpPr>
        <p:spPr>
          <a:xfrm>
            <a:off x="568036" y="4585855"/>
            <a:ext cx="10921598" cy="12053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7786-0BFE-254D-F650-1A0071F4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Wallet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8254B-E6FF-10BE-BEE1-C354565A5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as a decentralized participant is responsible for the security of the ”password” , “secret recovery phrase” and the “private keys”. </a:t>
            </a:r>
          </a:p>
          <a:p>
            <a:r>
              <a:rPr lang="en-US" dirty="0"/>
              <a:t>And “self-custody” of these wallet artifacts.</a:t>
            </a:r>
          </a:p>
          <a:p>
            <a:pPr lvl="1"/>
            <a:r>
              <a:rPr lang="en-US" dirty="0"/>
              <a:t>For the security of the wallet do not reveal these items to others.</a:t>
            </a:r>
          </a:p>
          <a:p>
            <a:r>
              <a:rPr lang="en-US" dirty="0"/>
              <a:t>Here is my crypto wallet that I have using since 2017. My DeID is 0x3e6937bb87A66E3A4DbE5488A4863f5b29674cC3 and on Ethereum Namespace (ENS): bina.eth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D234-0E7D-A07D-7867-224A366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1467"/>
            <a:ext cx="11360800" cy="810400"/>
          </a:xfrm>
        </p:spPr>
        <p:txBody>
          <a:bodyPr/>
          <a:lstStyle/>
          <a:p>
            <a:r>
              <a:rPr lang="en-US"/>
              <a:t>Sample Wallet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C7F4D-F1FA-400F-E00F-AA3340973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51867"/>
            <a:ext cx="11360800" cy="4452000"/>
          </a:xfrm>
        </p:spPr>
        <p:txBody>
          <a:bodyPr/>
          <a:lstStyle/>
          <a:p>
            <a:r>
              <a:rPr lang="en-US" dirty="0"/>
              <a:t>I have a full chapter describing wallet details in my recent book: Blockchain, Cryptocurrency, and Decentralized Finance</a:t>
            </a:r>
            <a:r>
              <a:rPr lang="en-US" baseline="30000" dirty="0"/>
              <a:t>4.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41981C78-74DC-871A-AC70-E0D9C976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5" y="2047966"/>
            <a:ext cx="2206103" cy="36157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8568DCD-7D34-5B46-5CF1-932783C7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13" y="1959294"/>
            <a:ext cx="4591880" cy="475723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AF2EAFA-E8BD-3A77-8365-55D8231CEB33}"/>
              </a:ext>
            </a:extLst>
          </p:cNvPr>
          <p:cNvCxnSpPr>
            <a:cxnSpLocks/>
          </p:cNvCxnSpPr>
          <p:nvPr/>
        </p:nvCxnSpPr>
        <p:spPr>
          <a:xfrm>
            <a:off x="3392728" y="3177867"/>
            <a:ext cx="3083885" cy="13543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8E53C9C-BC5D-DA40-74CE-5E18912C0E98}"/>
              </a:ext>
            </a:extLst>
          </p:cNvPr>
          <p:cNvSpPr/>
          <p:nvPr/>
        </p:nvSpPr>
        <p:spPr>
          <a:xfrm>
            <a:off x="6345382" y="5250873"/>
            <a:ext cx="955963" cy="499943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3F9A89-371A-B118-0569-245589CD1048}"/>
              </a:ext>
            </a:extLst>
          </p:cNvPr>
          <p:cNvSpPr/>
          <p:nvPr/>
        </p:nvSpPr>
        <p:spPr>
          <a:xfrm>
            <a:off x="6345381" y="4285156"/>
            <a:ext cx="955963" cy="499943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7A06-D6AA-ACE4-B01A-771FAD42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Smart Contract Security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F783B-610E-A50A-2C64-5DF3B5951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Securing a smart contract is much more complex.</a:t>
            </a:r>
          </a:p>
          <a:p>
            <a:r>
              <a:rPr lang="en-US" dirty="0"/>
              <a:t>Let’s begin by understanding what is a smart contract.</a:t>
            </a:r>
          </a:p>
          <a:p>
            <a:r>
              <a:rPr lang="en-US" dirty="0"/>
              <a:t>It is a piece of code: The format of the code is in object-oriented class and is called “contract”.</a:t>
            </a:r>
          </a:p>
          <a:p>
            <a:r>
              <a:rPr lang="en-US" dirty="0"/>
              <a:t>A smart contract class defines (</a:t>
            </a:r>
            <a:r>
              <a:rPr lang="en-US" dirty="0" err="1"/>
              <a:t>i</a:t>
            </a:r>
            <a:r>
              <a:rPr lang="en-US" dirty="0"/>
              <a:t>) data and (ii) functions.</a:t>
            </a:r>
          </a:p>
          <a:p>
            <a:r>
              <a:rPr lang="en-US" dirty="0"/>
              <a:t>It is NOT compute-intensive code: but it codifies policies and rules.</a:t>
            </a:r>
          </a:p>
          <a:p>
            <a:r>
              <a:rPr lang="en-US" dirty="0"/>
              <a:t>So, it is a gatekeeper, whereas a wallet is a gate!</a:t>
            </a:r>
          </a:p>
          <a:p>
            <a:r>
              <a:rPr lang="en-US" dirty="0"/>
              <a:t>It is the “brain” or the “control center” of blockchain applications.</a:t>
            </a:r>
          </a:p>
          <a:p>
            <a:r>
              <a:rPr lang="en-US" dirty="0"/>
              <a:t>Challenge: it is a piece of code:  it can have bugs like any other code, it can be written to be malicious, it can result in “rug pulls”. It is immutable once deployed.</a:t>
            </a:r>
          </a:p>
          <a:p>
            <a:r>
              <a:rPr lang="en-US" dirty="0"/>
              <a:t>So how to address smart contract security problem? </a:t>
            </a:r>
          </a:p>
        </p:txBody>
      </p:sp>
    </p:spTree>
    <p:extLst>
      <p:ext uri="{BB962C8B-B14F-4D97-AF65-F5344CB8AC3E}">
        <p14:creationId xmlns:p14="http://schemas.microsoft.com/office/powerpoint/2010/main" val="122362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E99A-623D-C9E7-2AC6-EABC81A9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Security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2A557-E881-40C8-7C2D-C27F0FEC3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only what is needed – lean coding techniques.</a:t>
            </a:r>
          </a:p>
          <a:p>
            <a:r>
              <a:rPr lang="en-US" dirty="0"/>
              <a:t>No dynamic or large data structures. …</a:t>
            </a:r>
          </a:p>
          <a:p>
            <a:r>
              <a:rPr lang="en-US" dirty="0"/>
              <a:t>Smart contract has an address and can hold cryptocurrency balance and transfer it.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b="1" dirty="0"/>
              <a:t>Focus on secure coding practices</a:t>
            </a:r>
            <a:r>
              <a:rPr lang="en-US" dirty="0"/>
              <a:t>.</a:t>
            </a:r>
          </a:p>
          <a:p>
            <a:r>
              <a:rPr lang="en-US" b="1" dirty="0"/>
              <a:t>Security audits </a:t>
            </a:r>
            <a:r>
              <a:rPr lang="en-US" dirty="0"/>
              <a:t>of smart contract help in checking the code if it does what it is expected to do. This is a big industry now. </a:t>
            </a:r>
          </a:p>
          <a:p>
            <a:pPr marL="152396" indent="0">
              <a:buNone/>
            </a:pPr>
            <a:endParaRPr lang="en-US" dirty="0"/>
          </a:p>
          <a:p>
            <a:pPr lvl="1"/>
            <a:r>
              <a:rPr lang="en-US" dirty="0"/>
              <a:t>Especially, Check the crypto transfer functions and policies controlling it.</a:t>
            </a:r>
          </a:p>
        </p:txBody>
      </p:sp>
    </p:spTree>
    <p:extLst>
      <p:ext uri="{BB962C8B-B14F-4D97-AF65-F5344CB8AC3E}">
        <p14:creationId xmlns:p14="http://schemas.microsoft.com/office/powerpoint/2010/main" val="46505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8E9C-EB39-942C-A939-A8FE4BD1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5E18-0A71-6ABC-7588-F3CB14913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learned about the blockchain structure and purpose and functions.</a:t>
            </a:r>
          </a:p>
          <a:p>
            <a:r>
              <a:rPr lang="en-US" dirty="0"/>
              <a:t>We reviewed security from a participant point of view: at a high level.</a:t>
            </a:r>
          </a:p>
          <a:p>
            <a:r>
              <a:rPr lang="en-US" dirty="0"/>
              <a:t>We examined wallet level, application level and smart control level security.</a:t>
            </a:r>
          </a:p>
          <a:p>
            <a:r>
              <a:rPr lang="en-US" dirty="0"/>
              <a:t>We touched upon protocol level security with consensus algorithm.</a:t>
            </a:r>
          </a:p>
          <a:p>
            <a:r>
              <a:rPr lang="en-US" dirty="0"/>
              <a:t>Depending on the level of the blockchain stack you are interested in, please explore the references provided.</a:t>
            </a:r>
          </a:p>
          <a:p>
            <a:r>
              <a:rPr lang="en-US" dirty="0"/>
              <a:t>Understanding how to secure their wallets, participate in network decisions, and protect their digital assets.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1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"/>
          <p:cNvSpPr txBox="1">
            <a:spLocks noGrp="1"/>
          </p:cNvSpPr>
          <p:nvPr>
            <p:ph type="body" idx="4294967295"/>
          </p:nvPr>
        </p:nvSpPr>
        <p:spPr>
          <a:xfrm>
            <a:off x="79393" y="1264123"/>
            <a:ext cx="11364461" cy="569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Been in Buffalo, NY, USA for more than 40 years!</a:t>
            </a:r>
            <a:endParaRPr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Ph.D. in Computer Engineering: Fault tolerance in distributed systems</a:t>
            </a:r>
            <a:endParaRPr dirty="0"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Faculty at CSE and University at Buffalo (UB) for the past 3 decades</a:t>
            </a:r>
            <a:endParaRPr dirty="0">
              <a:latin typeface="Garamond"/>
              <a:ea typeface="Garamond"/>
              <a:cs typeface="Garamond"/>
              <a:sym typeface="Garamond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Launched a 4-courses </a:t>
            </a:r>
            <a:r>
              <a:rPr lang="en-US" u="sng" dirty="0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certification on blockchain on Coursera MOOC</a:t>
            </a:r>
            <a:r>
              <a:rPr lang="en-US" u="sng" dirty="0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</a:rPr>
              <a:t> (2018)</a:t>
            </a:r>
            <a:endParaRPr dirty="0">
              <a:latin typeface="Garamond"/>
              <a:ea typeface="Garamond"/>
              <a:cs typeface="Garamond"/>
              <a:sym typeface="Garamond"/>
            </a:endParaRPr>
          </a:p>
          <a:p>
            <a:pPr marL="914377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Garamond"/>
                <a:ea typeface="Garamond"/>
                <a:cs typeface="Garamond"/>
                <a:sym typeface="Garamond"/>
              </a:rPr>
              <a:t>--More than 400,000 learners and 1,000,000 visitors from all over the world  </a:t>
            </a:r>
            <a:endParaRPr dirty="0"/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 Launched Decentralized Finance (DeFi) – a 3-course certification (2024).</a:t>
            </a: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  Funding: National Science Foundation ((&gt; 1 million), SUNY IITG, industrial</a:t>
            </a: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And private donations.</a:t>
            </a: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SUNY chancellor’s award for excellence in teaching 2019</a:t>
            </a:r>
            <a:endParaRPr dirty="0"/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 panose="02020404030301010803" pitchFamily="18" charset="0"/>
              </a:rPr>
              <a:t>IEEE Region 1 Outstanding Teacher Award (2022)</a:t>
            </a:r>
            <a:endParaRPr dirty="0">
              <a:latin typeface="Garamond" panose="02020404030301010803" pitchFamily="18" charset="0"/>
            </a:endParaRPr>
          </a:p>
          <a:p>
            <a:pPr marL="457177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Author of a technical book: </a:t>
            </a:r>
            <a:r>
              <a:rPr lang="en-US" u="sng" dirty="0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4"/>
              </a:rPr>
              <a:t>Blockchain in Action </a:t>
            </a: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en-US" dirty="0" err="1">
                <a:latin typeface="Garamond"/>
                <a:ea typeface="Garamond"/>
                <a:cs typeface="Garamond"/>
                <a:sym typeface="Garamond"/>
              </a:rPr>
              <a:t>Manning.com</a:t>
            </a: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)</a:t>
            </a:r>
            <a:endParaRPr dirty="0"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Author of Blockchain, Cryptocurrency and DeFi (World Scientific)</a:t>
            </a:r>
            <a:endParaRPr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800089" lvl="1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327" name="Google Shape;327;p2"/>
          <p:cNvSpPr txBox="1">
            <a:spLocks noGrp="1"/>
          </p:cNvSpPr>
          <p:nvPr>
            <p:ph type="title" idx="4294967295"/>
          </p:nvPr>
        </p:nvSpPr>
        <p:spPr>
          <a:xfrm>
            <a:off x="4021138" y="120650"/>
            <a:ext cx="8170862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aramond"/>
              <a:buNone/>
            </a:pPr>
            <a:r>
              <a:rPr lang="en-US" dirty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Introducing myself</a:t>
            </a:r>
            <a:endParaRPr dirty="0"/>
          </a:p>
        </p:txBody>
      </p:sp>
      <p:pic>
        <p:nvPicPr>
          <p:cNvPr id="328" name="Google Shape;328;p2" descr="University Logo and Marks - Identity and Brand - University at Buffal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2199" y="1738418"/>
            <a:ext cx="1108953" cy="64202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2" descr="Campus Times » Call for Nominations: Chancellor's Award for Excellence in  Classified Servi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9587" y="4437167"/>
            <a:ext cx="865039" cy="86503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0" name="Google Shape;33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02200" y="2475982"/>
            <a:ext cx="1108952" cy="11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429000"/>
            <a:ext cx="750277" cy="7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" descr="IITG - Innovative Instructional Technology Grant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02199" y="3933428"/>
            <a:ext cx="770495" cy="49169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2">
            <a:hlinkClick r:id="rId4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21322" y="4602958"/>
            <a:ext cx="1199406" cy="1398495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E7100-BBF8-FAC8-2684-BA1C9C49F4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8029" y="5302206"/>
            <a:ext cx="2016959" cy="14351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D607-7EDF-751F-EF9D-9955FB2F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496C-75C5-6B06-0145-6276936A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S. Nakamoto, </a:t>
            </a:r>
            <a:r>
              <a:rPr lang="en-US" dirty="0"/>
              <a:t>Bitcoin: A Peer-to-Peer Electronic Cash System, </a:t>
            </a:r>
            <a:r>
              <a:rPr lang="en-US" dirty="0">
                <a:hlinkClick r:id="rId3"/>
              </a:rPr>
              <a:t>https://bitcoin.org/bitcoin.pdf</a:t>
            </a:r>
            <a:r>
              <a:rPr lang="en-US" dirty="0"/>
              <a:t>, 2008.</a:t>
            </a:r>
            <a:endParaRPr lang="en-US" dirty="0">
              <a:hlinkClick r:id="rId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https://www.bankless.com/read/the-secs-project-crypto-is-uniquely-bullish-ethereum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https://www.certik.com/resources/blog/hack3d-the-web3-security-report-2024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B. Ramamurthy and K. Madurai. (2025). World Scientific Publishers. </a:t>
            </a:r>
            <a:r>
              <a:rPr lang="en-US" dirty="0">
                <a:hlinkClick r:id="rId5"/>
              </a:rPr>
              <a:t>https://www.worldscientific.com/worldscibooks/10.1142/12818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B. Ramamurthy.(2020) </a:t>
            </a:r>
            <a:r>
              <a:rPr lang="en-US" dirty="0">
                <a:hlinkClick r:id="rId6"/>
              </a:rPr>
              <a:t>Blockchain in Action</a:t>
            </a:r>
            <a:r>
              <a:rPr lang="en-US" dirty="0"/>
              <a:t>, Manning Publications.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B61DC-D6D4-80E3-13D7-ECA43B90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</p:spTree>
    <p:extLst>
      <p:ext uri="{BB962C8B-B14F-4D97-AF65-F5344CB8AC3E}">
        <p14:creationId xmlns:p14="http://schemas.microsoft.com/office/powerpoint/2010/main" val="419533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3988F26-F3D6-74CF-C840-31B1928C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Fulbright Scholar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9BB41-2856-3FFD-7D5A-3FF3B241A510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Now I am Fulbright Scholar at St. Polten University of Applied Science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Expanding on my deep involvement in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Blockchain, Cryptocurrency and Decentralized Applications.</a:t>
            </a:r>
            <a:endParaRPr lang="en-US" sz="2200" dirty="0"/>
          </a:p>
        </p:txBody>
      </p:sp>
      <p:pic>
        <p:nvPicPr>
          <p:cNvPr id="1028" name="Picture 4" descr="St. Pölten University of Applied Sciences - Wikipedia">
            <a:extLst>
              <a:ext uri="{FF2B5EF4-FFF2-40B4-BE49-F238E27FC236}">
                <a16:creationId xmlns:a16="http://schemas.microsoft.com/office/drawing/2014/main" id="{075F70D1-1A22-FBDF-677C-0D833E04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664" y="2569464"/>
            <a:ext cx="2835472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ulbright Program">
            <a:extLst>
              <a:ext uri="{FF2B5EF4-FFF2-40B4-BE49-F238E27FC236}">
                <a16:creationId xmlns:a16="http://schemas.microsoft.com/office/drawing/2014/main" id="{27FA18B8-79B8-2BF5-829F-CADBD0B3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9084" y="2569464"/>
            <a:ext cx="3678936" cy="36789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A8B51-2C4A-AAB1-9CDA-53770FDD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</p:spTree>
    <p:extLst>
      <p:ext uri="{BB962C8B-B14F-4D97-AF65-F5344CB8AC3E}">
        <p14:creationId xmlns:p14="http://schemas.microsoft.com/office/powerpoint/2010/main" val="400152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3238-39B0-C142-2440-330FB5B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the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F87DA-5C48-2DB4-2F48-C57D30E2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blockchain? Why should you care?</a:t>
            </a:r>
          </a:p>
          <a:p>
            <a:r>
              <a:rPr lang="en-US" dirty="0"/>
              <a:t>Blockchain ecosystem and its security challenges</a:t>
            </a:r>
          </a:p>
          <a:p>
            <a:r>
              <a:rPr lang="en-US" dirty="0"/>
              <a:t>Subset of challenges facing participants</a:t>
            </a:r>
          </a:p>
          <a:p>
            <a:r>
              <a:rPr lang="en-US" dirty="0"/>
              <a:t>Solutions to address these challenges</a:t>
            </a:r>
          </a:p>
          <a:p>
            <a:endParaRPr lang="en-US" dirty="0"/>
          </a:p>
          <a:p>
            <a:pPr>
              <a:buFont typeface="Wingdings" pitchFamily="2" charset="2"/>
              <a:buChar char="n"/>
            </a:pPr>
            <a:r>
              <a:rPr lang="en-US" dirty="0"/>
              <a:t>We will discuss the above items with examples.</a:t>
            </a:r>
          </a:p>
          <a:p>
            <a:pPr>
              <a:buFont typeface="Wingdings" pitchFamily="2" charset="2"/>
              <a:buChar char="n"/>
            </a:pPr>
            <a:r>
              <a:rPr lang="en-US" dirty="0"/>
              <a:t>My goal is to provide the audience of this talk with actionable takeaways from this talk.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B28DA-3750-FC98-048E-7600A6E9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</p:spTree>
    <p:extLst>
      <p:ext uri="{BB962C8B-B14F-4D97-AF65-F5344CB8AC3E}">
        <p14:creationId xmlns:p14="http://schemas.microsoft.com/office/powerpoint/2010/main" val="115034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1ABD-7761-5745-5B75-530BE654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level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153E-0287-C745-E4DF-5D64C1D0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User/participant level</a:t>
            </a:r>
          </a:p>
          <a:p>
            <a:r>
              <a:rPr lang="en-US" dirty="0"/>
              <a:t>Application level</a:t>
            </a:r>
          </a:p>
          <a:p>
            <a:r>
              <a:rPr lang="en-US" dirty="0"/>
              <a:t>Code /programming level</a:t>
            </a:r>
          </a:p>
          <a:p>
            <a:r>
              <a:rPr lang="en-US" dirty="0"/>
              <a:t>Algorithmic /Fundamental  Protocol level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However, if you have any questions do not hesitate to ask 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21CE7-8D02-3867-57C9-8730CC0D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ED03192-5DBF-7928-3DF5-750893D7F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8687" y="1690688"/>
            <a:ext cx="563217" cy="5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2043-7136-3834-3EB3-75B5780C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blockchain? Structurally …</a:t>
            </a:r>
          </a:p>
        </p:txBody>
      </p:sp>
      <p:pic>
        <p:nvPicPr>
          <p:cNvPr id="5" name="Content Placeholder 4" descr="From transaction into blocks, and blocks into blocckhain">
            <a:extLst>
              <a:ext uri="{FF2B5EF4-FFF2-40B4-BE49-F238E27FC236}">
                <a16:creationId xmlns:a16="http://schemas.microsoft.com/office/drawing/2014/main" id="{082959A1-B47C-18DD-1563-F3875E3D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278604"/>
            <a:ext cx="9307286" cy="356634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95B64-376E-A4A9-4D12-0BA8079D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</p:spTree>
    <p:extLst>
      <p:ext uri="{BB962C8B-B14F-4D97-AF65-F5344CB8AC3E}">
        <p14:creationId xmlns:p14="http://schemas.microsoft.com/office/powerpoint/2010/main" val="322893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A994A-643E-2099-D1FF-5FED5AB6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16E6-B683-0467-2E3E-B4415960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Where is it stored?  Here is just one node in a blockchain network of nodes.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" name="Content Placeholder 6" descr="A diagram of a blockchain system&#10;&#10;AI-generated content may be incorrect">
            <a:extLst>
              <a:ext uri="{FF2B5EF4-FFF2-40B4-BE49-F238E27FC236}">
                <a16:creationId xmlns:a16="http://schemas.microsoft.com/office/drawing/2014/main" id="{BF5AF3E4-0146-A042-9C02-159E2107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675" y="1554904"/>
            <a:ext cx="10238773" cy="455835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AE870-A51E-9F29-087F-4960EA3B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Ramamurthy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8F78B-8617-12E6-6B67-AAE0C4664FEC}"/>
              </a:ext>
            </a:extLst>
          </p:cNvPr>
          <p:cNvSpPr txBox="1"/>
          <p:nvPr/>
        </p:nvSpPr>
        <p:spPr>
          <a:xfrm>
            <a:off x="0" y="6121991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Bitcoin</a:t>
            </a:r>
            <a:r>
              <a:rPr lang="en-US" baseline="30000" dirty="0"/>
              <a:t>1</a:t>
            </a:r>
            <a:r>
              <a:rPr lang="en-US" dirty="0"/>
              <a:t> and Ethereum</a:t>
            </a:r>
            <a:r>
              <a:rPr lang="en-US" baseline="30000" dirty="0"/>
              <a:t>2</a:t>
            </a:r>
            <a:r>
              <a:rPr lang="en-US" dirty="0"/>
              <a:t> are two leading blockchain protocols.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6C05E3-3655-9103-156C-66761821DAC9}"/>
              </a:ext>
            </a:extLst>
          </p:cNvPr>
          <p:cNvCxnSpPr>
            <a:cxnSpLocks/>
          </p:cNvCxnSpPr>
          <p:nvPr/>
        </p:nvCxnSpPr>
        <p:spPr>
          <a:xfrm>
            <a:off x="4426226" y="649357"/>
            <a:ext cx="768626" cy="234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How to establish </a:t>
            </a:r>
            <a:r>
              <a:rPr lang="en" b="1" dirty="0"/>
              <a:t>trust? </a:t>
            </a:r>
            <a:r>
              <a:rPr lang="en" dirty="0"/>
              <a:t>Consider Hotel check in: 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4253200" cy="445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23323">
              <a:lnSpc>
                <a:spcPct val="100000"/>
              </a:lnSpc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You arrive at the check-in counter. Show your ID.</a:t>
            </a:r>
            <a:endParaRPr sz="1867" dirty="0">
              <a:solidFill>
                <a:srgbClr val="000000"/>
              </a:solidFill>
            </a:endParaRPr>
          </a:p>
          <a:p>
            <a:pPr marL="1066785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indent="-423323">
              <a:lnSpc>
                <a:spcPct val="100000"/>
              </a:lnSpc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867" dirty="0">
                <a:solidFill>
                  <a:srgbClr val="000000"/>
                </a:solidFill>
              </a:rPr>
              <a:t>You show your reservation.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indent="-423323">
              <a:lnSpc>
                <a:spcPct val="100000"/>
              </a:lnSpc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Then you provide your credit card.</a:t>
            </a:r>
            <a:endParaRPr sz="1867" dirty="0">
              <a:solidFill>
                <a:srgbClr val="000000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4294967295"/>
          </p:nvPr>
        </p:nvSpPr>
        <p:spPr>
          <a:xfrm>
            <a:off x="6450013" y="1701800"/>
            <a:ext cx="5741987" cy="44513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Check-in clerk VERIFIES the ID.</a:t>
            </a: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Check in clerk VERIFIES the reservation by looking it up on a database or ledger.</a:t>
            </a: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The clerk VALIDATEs the credit card and RECORDs it in the database or the ledger for the payment.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SzPts val="1400"/>
              <a:buFont typeface="+mj-lt"/>
              <a:buAutoNum type="arabicPeriod"/>
            </a:pPr>
            <a:endParaRPr lang="en"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867" dirty="0">
                <a:solidFill>
                  <a:srgbClr val="000000"/>
                </a:solidFill>
              </a:rPr>
              <a:t>Hands the keys and shows you to your room.</a:t>
            </a: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sz="18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867" dirty="0">
              <a:solidFill>
                <a:srgbClr val="000000"/>
              </a:solidFill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033" y="1495200"/>
            <a:ext cx="1178100" cy="1152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5"/>
          <p:cNvCxnSpPr/>
          <p:nvPr/>
        </p:nvCxnSpPr>
        <p:spPr>
          <a:xfrm>
            <a:off x="4403833" y="2007467"/>
            <a:ext cx="9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5"/>
          <p:cNvCxnSpPr/>
          <p:nvPr/>
        </p:nvCxnSpPr>
        <p:spPr>
          <a:xfrm>
            <a:off x="4403833" y="2638100"/>
            <a:ext cx="914400" cy="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35"/>
          <p:cNvCxnSpPr/>
          <p:nvPr/>
        </p:nvCxnSpPr>
        <p:spPr>
          <a:xfrm>
            <a:off x="4519433" y="3415867"/>
            <a:ext cx="6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B0CFA0A-00FF-777A-7C94-0637D817F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482986"/>
              </p:ext>
            </p:extLst>
          </p:nvPr>
        </p:nvGraphicFramePr>
        <p:xfrm>
          <a:off x="365250" y="3846567"/>
          <a:ext cx="4598636" cy="260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3A1C6B6-C03F-9428-5636-572D973EC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918684"/>
              </p:ext>
            </p:extLst>
          </p:nvPr>
        </p:nvGraphicFramePr>
        <p:xfrm>
          <a:off x="738554" y="4487599"/>
          <a:ext cx="3665279" cy="18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Left Arrow 9">
            <a:extLst>
              <a:ext uri="{FF2B5EF4-FFF2-40B4-BE49-F238E27FC236}">
                <a16:creationId xmlns:a16="http://schemas.microsoft.com/office/drawing/2014/main" id="{43CED3E3-6392-DE4F-230B-D63F400B6967}"/>
              </a:ext>
            </a:extLst>
          </p:cNvPr>
          <p:cNvSpPr/>
          <p:nvPr/>
        </p:nvSpPr>
        <p:spPr>
          <a:xfrm rot="20628097">
            <a:off x="4426550" y="5439985"/>
            <a:ext cx="2048528" cy="981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C73-AFF2-6329-7636-BECD8E17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Intermediation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DD2D2-B242-CFD2-6D61-93AC65139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That’s what a blockchain protocol </a:t>
            </a:r>
          </a:p>
          <a:p>
            <a:pPr marL="152396" indent="0">
              <a:buNone/>
            </a:pPr>
            <a:r>
              <a:rPr lang="en-US" dirty="0"/>
              <a:t>and distributed ledger do.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EFABF00-0FF6-0EC8-4686-13ADA7902B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37268"/>
              </p:ext>
            </p:extLst>
          </p:nvPr>
        </p:nvGraphicFramePr>
        <p:xfrm>
          <a:off x="2227385" y="2839289"/>
          <a:ext cx="7983415" cy="3252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E4FA209-CC99-F7E9-82A6-E3A85FF972DD}"/>
              </a:ext>
            </a:extLst>
          </p:cNvPr>
          <p:cNvGrpSpPr/>
          <p:nvPr/>
        </p:nvGrpSpPr>
        <p:grpSpPr>
          <a:xfrm>
            <a:off x="4349474" y="2870735"/>
            <a:ext cx="4805640" cy="2452727"/>
            <a:chOff x="4349474" y="2870735"/>
            <a:chExt cx="4805640" cy="2452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3B9D62-3C44-1B2E-B4B1-7BA8F1A71923}"/>
                </a:ext>
              </a:extLst>
            </p:cNvPr>
            <p:cNvSpPr txBox="1"/>
            <p:nvPr/>
          </p:nvSpPr>
          <p:spPr>
            <a:xfrm>
              <a:off x="7241904" y="2870735"/>
              <a:ext cx="1627166" cy="38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Verify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8709AB-692B-2AE1-C796-397980982315}"/>
                </a:ext>
              </a:extLst>
            </p:cNvPr>
            <p:cNvSpPr txBox="1"/>
            <p:nvPr/>
          </p:nvSpPr>
          <p:spPr>
            <a:xfrm>
              <a:off x="7527948" y="4481283"/>
              <a:ext cx="1627166" cy="38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Verify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A7AB46-14F4-7499-377D-2E2ABC7C077B}"/>
                </a:ext>
              </a:extLst>
            </p:cNvPr>
            <p:cNvSpPr txBox="1"/>
            <p:nvPr/>
          </p:nvSpPr>
          <p:spPr>
            <a:xfrm>
              <a:off x="4349474" y="4940925"/>
              <a:ext cx="2097898" cy="38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Validate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E54009-9FF8-F66E-675B-28A5F1728601}"/>
                </a:ext>
              </a:extLst>
            </p:cNvPr>
            <p:cNvSpPr txBox="1"/>
            <p:nvPr/>
          </p:nvSpPr>
          <p:spPr>
            <a:xfrm>
              <a:off x="4349474" y="3339292"/>
              <a:ext cx="1869618" cy="38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Record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24E2865-434D-BAD3-11A5-5F6DAF48AFC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63262" y="2464259"/>
            <a:ext cx="2286212" cy="10663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13C39C7-50EA-5ADC-F563-56CDF07ACBA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52584" y="1917076"/>
            <a:ext cx="2589320" cy="1144928"/>
          </a:xfrm>
          <a:prstGeom prst="curvedConnector3">
            <a:avLst>
              <a:gd name="adj1" fmla="val 67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76EBFC-99A4-9369-5657-4AD35B1F0484}"/>
              </a:ext>
            </a:extLst>
          </p:cNvPr>
          <p:cNvSpPr txBox="1"/>
          <p:nvPr/>
        </p:nvSpPr>
        <p:spPr>
          <a:xfrm>
            <a:off x="8055487" y="6336505"/>
            <a:ext cx="387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 does trust intermediation…</a:t>
            </a:r>
          </a:p>
        </p:txBody>
      </p:sp>
    </p:spTree>
    <p:extLst>
      <p:ext uri="{BB962C8B-B14F-4D97-AF65-F5344CB8AC3E}">
        <p14:creationId xmlns:p14="http://schemas.microsoft.com/office/powerpoint/2010/main" val="245868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1575</TotalTime>
  <Words>1430</Words>
  <Application>Microsoft Macintosh PowerPoint</Application>
  <PresentationFormat>Widescreen</PresentationFormat>
  <Paragraphs>157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Garamond</vt:lpstr>
      <vt:lpstr>Georgia</vt:lpstr>
      <vt:lpstr>Roboto</vt:lpstr>
      <vt:lpstr>Wingdings</vt:lpstr>
      <vt:lpstr>Office 2013 - 2022 Theme</vt:lpstr>
      <vt:lpstr>1_Office Theme</vt:lpstr>
      <vt:lpstr>Blockchain Security Challenges and Solutions </vt:lpstr>
      <vt:lpstr>Introducing myself</vt:lpstr>
      <vt:lpstr>Fulbright Scholar</vt:lpstr>
      <vt:lpstr>Plan for the talk</vt:lpstr>
      <vt:lpstr>Technical level of the talk</vt:lpstr>
      <vt:lpstr>What is a blockchain? Structurally …</vt:lpstr>
      <vt:lpstr>Where is it stored?  Here is just one node in a blockchain network of nodes. </vt:lpstr>
      <vt:lpstr>How to establish trust? Consider Hotel check in: </vt:lpstr>
      <vt:lpstr>Trust Intermediation</vt:lpstr>
      <vt:lpstr>Security Risk Analysis</vt:lpstr>
      <vt:lpstr>Security Challenges</vt:lpstr>
      <vt:lpstr>Wallet Artifacts (software wallet)</vt:lpstr>
      <vt:lpstr>Blockchain Wallet Security Challenges </vt:lpstr>
      <vt:lpstr>Wallet security Solutions</vt:lpstr>
      <vt:lpstr>Wallet Security</vt:lpstr>
      <vt:lpstr>Sample Wallet</vt:lpstr>
      <vt:lpstr>Blockchain Smart Contract Security Challenges</vt:lpstr>
      <vt:lpstr>Smart contract Security Solutions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Bina Ramamurthy</dc:creator>
  <cp:lastModifiedBy>Bina Ramamurthy</cp:lastModifiedBy>
  <cp:revision>47</cp:revision>
  <dcterms:created xsi:type="dcterms:W3CDTF">2025-08-09T14:40:31Z</dcterms:created>
  <dcterms:modified xsi:type="dcterms:W3CDTF">2025-09-21T14:55:41Z</dcterms:modified>
</cp:coreProperties>
</file>